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9" r:id="rId6"/>
    <p:sldId id="257" r:id="rId7"/>
    <p:sldId id="258" r:id="rId8"/>
    <p:sldId id="260" r:id="rId9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46963"/>
          </a:xfrm>
        </p:spPr>
        <p:txBody>
          <a:bodyPr/>
          <a:lstStyle/>
          <a:p>
            <a:r>
              <a:rPr lang="nl-NL" dirty="0" smtClean="0"/>
              <a:t>Best </a:t>
            </a:r>
            <a:r>
              <a:rPr lang="nl-NL" dirty="0" err="1" smtClean="0"/>
              <a:t>practise</a:t>
            </a:r>
            <a:r>
              <a:rPr lang="nl-NL" dirty="0" smtClean="0"/>
              <a:t> – Excursie</a:t>
            </a:r>
            <a:br>
              <a:rPr lang="nl-NL" dirty="0" smtClean="0"/>
            </a:br>
            <a:r>
              <a:rPr lang="nl-NL" b="1" i="1" dirty="0" smtClean="0">
                <a:solidFill>
                  <a:srgbClr val="0070C0"/>
                </a:solidFill>
              </a:rPr>
              <a:t>Online</a:t>
            </a:r>
            <a:endParaRPr lang="nl-NL" b="1" i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Afbeeldingsresultaat voor future c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167" y="2899955"/>
            <a:ext cx="7201666" cy="305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Excursie presenteren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Aangezien de excursies niet meer doorgaan zijn we op zoek gegaan naar een alternatief; jullie zullen de geplande excursies presenteren aan je medestudenten via Microsoft Teams. </a:t>
            </a:r>
          </a:p>
          <a:p>
            <a:pPr marL="0" indent="0">
              <a:buNone/>
            </a:pPr>
            <a:r>
              <a:rPr lang="nl-NL" dirty="0" smtClean="0"/>
              <a:t>Bekijk onderstaande slides goed om te weten aan welke </a:t>
            </a:r>
            <a:r>
              <a:rPr lang="nl-NL" b="1" dirty="0" smtClean="0">
                <a:solidFill>
                  <a:srgbClr val="0070C0"/>
                </a:solidFill>
              </a:rPr>
              <a:t>voorwaardes</a:t>
            </a:r>
            <a:r>
              <a:rPr lang="nl-NL" dirty="0" smtClean="0"/>
              <a:t> je presentatie moet voldoen, </a:t>
            </a:r>
            <a:r>
              <a:rPr lang="nl-NL" b="1" dirty="0" smtClean="0">
                <a:solidFill>
                  <a:srgbClr val="0070C0"/>
                </a:solidFill>
              </a:rPr>
              <a:t>voor wie </a:t>
            </a:r>
            <a:r>
              <a:rPr lang="nl-NL" dirty="0" smtClean="0"/>
              <a:t>je hem geeft en </a:t>
            </a:r>
            <a:r>
              <a:rPr lang="nl-NL" b="1" dirty="0" smtClean="0">
                <a:solidFill>
                  <a:srgbClr val="0070C0"/>
                </a:solidFill>
              </a:rPr>
              <a:t>wanneer</a:t>
            </a:r>
            <a:r>
              <a:rPr lang="nl-NL" dirty="0" smtClean="0"/>
              <a:t> je gepland staat.</a:t>
            </a:r>
            <a:endParaRPr lang="nl-NL" dirty="0"/>
          </a:p>
        </p:txBody>
      </p:sp>
      <p:pic>
        <p:nvPicPr>
          <p:cNvPr id="5" name="Picture 2" descr="Afbeeldingsresultaat voor online present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2663" y="4230272"/>
            <a:ext cx="3111137" cy="1798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Afbeeldingsresultaat voor teams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894" y="5568636"/>
            <a:ext cx="989812" cy="92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0462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Presentatie ‘Best </a:t>
            </a:r>
            <a:r>
              <a:rPr lang="nl-NL" dirty="0" err="1" smtClean="0"/>
              <a:t>practise</a:t>
            </a:r>
            <a:r>
              <a:rPr lang="nl-NL" dirty="0" smtClean="0"/>
              <a:t>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9855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De onderstaande punten komen minimaal </a:t>
            </a:r>
            <a:r>
              <a:rPr lang="nl-NL" dirty="0" smtClean="0"/>
              <a:t>aanbod: </a:t>
            </a:r>
          </a:p>
          <a:p>
            <a:pPr marL="0" indent="0">
              <a:buNone/>
            </a:pPr>
            <a:r>
              <a:rPr lang="nl-NL" sz="2400" i="1" dirty="0" smtClean="0">
                <a:solidFill>
                  <a:srgbClr val="0070C0"/>
                </a:solidFill>
              </a:rPr>
              <a:t>(tevens te gebruiken voor </a:t>
            </a:r>
            <a:r>
              <a:rPr lang="nl-NL" sz="2400" i="1" dirty="0" smtClean="0">
                <a:solidFill>
                  <a:srgbClr val="0070C0"/>
                </a:solidFill>
              </a:rPr>
              <a:t>het visiedocument</a:t>
            </a:r>
            <a:r>
              <a:rPr lang="nl-NL" sz="2400" i="1" dirty="0" smtClean="0">
                <a:solidFill>
                  <a:srgbClr val="0070C0"/>
                </a:solidFill>
              </a:rPr>
              <a:t>)</a:t>
            </a:r>
            <a:endParaRPr lang="nl-NL" sz="2400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nl-NL" dirty="0" smtClean="0"/>
          </a:p>
          <a:p>
            <a:pPr lvl="1"/>
            <a:r>
              <a:rPr lang="nl-NL" dirty="0" smtClean="0"/>
              <a:t>Er wordt uitgelegd hoe de best </a:t>
            </a:r>
            <a:r>
              <a:rPr lang="nl-NL" dirty="0" err="1" smtClean="0"/>
              <a:t>practise</a:t>
            </a:r>
            <a:r>
              <a:rPr lang="nl-NL" dirty="0" smtClean="0"/>
              <a:t> aansluit </a:t>
            </a:r>
            <a:r>
              <a:rPr lang="nl-NL" dirty="0"/>
              <a:t>op het niveau en de </a:t>
            </a:r>
            <a:r>
              <a:rPr lang="nl-NL" dirty="0" smtClean="0"/>
              <a:t>thematiek van de stad van de toekomst. </a:t>
            </a:r>
          </a:p>
          <a:p>
            <a:pPr lvl="1"/>
            <a:r>
              <a:rPr lang="nl-NL" dirty="0" smtClean="0"/>
              <a:t>Er </a:t>
            </a:r>
            <a:r>
              <a:rPr lang="nl-NL" dirty="0"/>
              <a:t>is omschreven wat het doel en relevantie van de excursie </a:t>
            </a:r>
            <a:r>
              <a:rPr lang="nl-NL" dirty="0" smtClean="0"/>
              <a:t>is m.b.t. de stad van de toekomst.  </a:t>
            </a:r>
            <a:endParaRPr lang="nl-NL" dirty="0"/>
          </a:p>
          <a:p>
            <a:pPr lvl="1"/>
            <a:r>
              <a:rPr lang="nl-NL" dirty="0" smtClean="0"/>
              <a:t>Er is een beschrijving van de </a:t>
            </a:r>
            <a:r>
              <a:rPr lang="nl-NL" i="1" dirty="0" smtClean="0"/>
              <a:t>best </a:t>
            </a:r>
            <a:r>
              <a:rPr lang="nl-NL" i="1" dirty="0" err="1" smtClean="0"/>
              <a:t>practice</a:t>
            </a:r>
            <a:r>
              <a:rPr lang="nl-NL" i="1" dirty="0" smtClean="0"/>
              <a:t> </a:t>
            </a:r>
            <a:r>
              <a:rPr lang="nl-NL" dirty="0" smtClean="0"/>
              <a:t>gegeven.</a:t>
            </a:r>
          </a:p>
          <a:p>
            <a:pPr lvl="1"/>
            <a:r>
              <a:rPr lang="nl-NL" dirty="0" smtClean="0"/>
              <a:t>Er </a:t>
            </a:r>
            <a:r>
              <a:rPr lang="nl-NL" dirty="0"/>
              <a:t>is </a:t>
            </a:r>
            <a:r>
              <a:rPr lang="nl-NL" dirty="0" smtClean="0"/>
              <a:t>beeldmateriaal met toelichting </a:t>
            </a:r>
            <a:r>
              <a:rPr lang="nl-NL" dirty="0"/>
              <a:t>toegevoegd </a:t>
            </a:r>
            <a:r>
              <a:rPr lang="nl-NL" dirty="0" smtClean="0"/>
              <a:t>aan de presentatie. </a:t>
            </a:r>
            <a:endParaRPr lang="nl-NL" dirty="0"/>
          </a:p>
          <a:p>
            <a:pPr lvl="1"/>
            <a:r>
              <a:rPr lang="nl-NL" dirty="0"/>
              <a:t>Er is nieuwe kennis uit actuele bronnen toegevoegd.</a:t>
            </a:r>
          </a:p>
        </p:txBody>
      </p:sp>
    </p:spTree>
    <p:extLst>
      <p:ext uri="{BB962C8B-B14F-4D97-AF65-F5344CB8AC3E}">
        <p14:creationId xmlns:p14="http://schemas.microsoft.com/office/powerpoint/2010/main" val="1238513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Presentatie ‘Best </a:t>
            </a:r>
            <a:r>
              <a:rPr lang="nl-NL" dirty="0" err="1" smtClean="0"/>
              <a:t>practise</a:t>
            </a:r>
            <a:r>
              <a:rPr lang="nl-NL" dirty="0" smtClean="0"/>
              <a:t>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9855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De onderstaande punten komen minimaal </a:t>
            </a:r>
            <a:r>
              <a:rPr lang="nl-NL" dirty="0" smtClean="0"/>
              <a:t>aanbod:</a:t>
            </a:r>
          </a:p>
          <a:p>
            <a:pPr marL="0" indent="0">
              <a:buNone/>
            </a:pPr>
            <a:r>
              <a:rPr lang="nl-NL" sz="2400" i="1" dirty="0">
                <a:solidFill>
                  <a:srgbClr val="0070C0"/>
                </a:solidFill>
              </a:rPr>
              <a:t>(tevens te gebruiken </a:t>
            </a:r>
            <a:r>
              <a:rPr lang="nl-NL" sz="2400" i="1" dirty="0" smtClean="0">
                <a:solidFill>
                  <a:srgbClr val="0070C0"/>
                </a:solidFill>
              </a:rPr>
              <a:t>voor </a:t>
            </a:r>
            <a:r>
              <a:rPr lang="nl-NL" sz="2400" i="1" dirty="0">
                <a:solidFill>
                  <a:srgbClr val="0070C0"/>
                </a:solidFill>
              </a:rPr>
              <a:t>het </a:t>
            </a:r>
            <a:r>
              <a:rPr lang="nl-NL" sz="2400" i="1" dirty="0">
                <a:solidFill>
                  <a:srgbClr val="0070C0"/>
                </a:solidFill>
              </a:rPr>
              <a:t>eindgesprek)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sz="2400" dirty="0" smtClean="0"/>
              <a:t>Een </a:t>
            </a:r>
            <a:r>
              <a:rPr lang="nl-NL" sz="2400" dirty="0" smtClean="0"/>
              <a:t>planning van de organisatie van de </a:t>
            </a:r>
            <a:r>
              <a:rPr lang="nl-NL" sz="2400" dirty="0" smtClean="0"/>
              <a:t>excursie </a:t>
            </a:r>
            <a:r>
              <a:rPr lang="nl-NL" sz="2400" dirty="0" smtClean="0"/>
              <a:t>(</a:t>
            </a:r>
            <a:r>
              <a:rPr lang="nl-NL" sz="2400" b="1" dirty="0" smtClean="0"/>
              <a:t>kerntaak 3</a:t>
            </a:r>
            <a:r>
              <a:rPr lang="nl-NL" sz="2400" dirty="0" smtClean="0"/>
              <a:t>)</a:t>
            </a:r>
          </a:p>
          <a:p>
            <a:r>
              <a:rPr lang="nl-NL" sz="2400" dirty="0" smtClean="0"/>
              <a:t>Een begroting van de excursie (</a:t>
            </a:r>
            <a:r>
              <a:rPr lang="nl-NL" sz="2400" b="1" dirty="0" smtClean="0"/>
              <a:t>kerntaak 4</a:t>
            </a:r>
            <a:r>
              <a:rPr lang="nl-NL" sz="2400" dirty="0" smtClean="0"/>
              <a:t>)</a:t>
            </a: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949233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Presentatie ‘Best </a:t>
            </a:r>
            <a:r>
              <a:rPr lang="nl-NL" dirty="0" err="1" smtClean="0"/>
              <a:t>practise</a:t>
            </a:r>
            <a:r>
              <a:rPr lang="nl-NL" dirty="0" smtClean="0"/>
              <a:t>’</a:t>
            </a:r>
            <a:endParaRPr lang="nl-NL" dirty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622069"/>
              </p:ext>
            </p:extLst>
          </p:nvPr>
        </p:nvGraphicFramePr>
        <p:xfrm>
          <a:off x="465908" y="2563209"/>
          <a:ext cx="11260184" cy="2664165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4960544">
                  <a:extLst>
                    <a:ext uri="{9D8B030D-6E8A-4147-A177-3AD203B41FA5}">
                      <a16:colId xmlns:a16="http://schemas.microsoft.com/office/drawing/2014/main" val="3761834722"/>
                    </a:ext>
                  </a:extLst>
                </a:gridCol>
                <a:gridCol w="3120656">
                  <a:extLst>
                    <a:ext uri="{9D8B030D-6E8A-4147-A177-3AD203B41FA5}">
                      <a16:colId xmlns:a16="http://schemas.microsoft.com/office/drawing/2014/main" val="2406126048"/>
                    </a:ext>
                  </a:extLst>
                </a:gridCol>
                <a:gridCol w="1807383">
                  <a:extLst>
                    <a:ext uri="{9D8B030D-6E8A-4147-A177-3AD203B41FA5}">
                      <a16:colId xmlns:a16="http://schemas.microsoft.com/office/drawing/2014/main" val="3435547383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1296394299"/>
                    </a:ext>
                  </a:extLst>
                </a:gridCol>
              </a:tblGrid>
              <a:tr h="148971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u="none" strike="noStrike" dirty="0" smtClean="0">
                          <a:effectLst/>
                        </a:rPr>
                        <a:t>Presentatie gegeven door:</a:t>
                      </a:r>
                      <a:endParaRPr lang="nl-N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u="none" strike="noStrike" baseline="0" dirty="0" smtClean="0">
                          <a:effectLst/>
                        </a:rPr>
                        <a:t>Ontvangen feedback van:</a:t>
                      </a:r>
                      <a:endParaRPr lang="nl-N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u="none" strike="noStrike" dirty="0" smtClean="0">
                          <a:effectLst/>
                        </a:rPr>
                        <a:t>Tijd</a:t>
                      </a:r>
                      <a:endParaRPr lang="nl-N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u="none" strike="noStrike" dirty="0" smtClean="0">
                          <a:effectLst/>
                        </a:rPr>
                        <a:t>Moderator </a:t>
                      </a:r>
                      <a:endParaRPr lang="nl-N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3" marR="8763" marT="8763" marB="0" anchor="b"/>
                </a:tc>
                <a:extLst>
                  <a:ext uri="{0D108BD9-81ED-4DB2-BD59-A6C34878D82A}">
                    <a16:rowId xmlns:a16="http://schemas.microsoft.com/office/drawing/2014/main" val="703524519"/>
                  </a:ext>
                </a:extLst>
              </a:tr>
              <a:tr h="345399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u="none" strike="noStrike" dirty="0" smtClean="0">
                          <a:effectLst/>
                        </a:rPr>
                        <a:t>Kimberley</a:t>
                      </a:r>
                      <a:r>
                        <a:rPr lang="nl-NL" sz="1400" u="none" strike="noStrike" dirty="0">
                          <a:effectLst/>
                        </a:rPr>
                        <a:t>, Stef, </a:t>
                      </a:r>
                      <a:r>
                        <a:rPr lang="nl-NL" sz="1400" u="none" strike="noStrike" dirty="0" smtClean="0">
                          <a:effectLst/>
                        </a:rPr>
                        <a:t>Carlijn</a:t>
                      </a:r>
                      <a:r>
                        <a:rPr lang="nl-NL" sz="1400" u="none" strike="noStrike" baseline="0" dirty="0" smtClean="0">
                          <a:effectLst/>
                        </a:rPr>
                        <a:t> (SW)</a:t>
                      </a:r>
                      <a:r>
                        <a:rPr lang="nl-NL" sz="1400" u="none" strike="noStrike" dirty="0" smtClean="0">
                          <a:effectLst/>
                        </a:rPr>
                        <a:t> </a:t>
                      </a:r>
                      <a:r>
                        <a:rPr lang="nl-NL" sz="1400" u="none" strike="noStrike" dirty="0">
                          <a:effectLst/>
                        </a:rPr>
                        <a:t>A'dam Schoon </a:t>
                      </a:r>
                      <a:r>
                        <a:rPr lang="nl-NL" sz="1400" u="none" strike="noStrike" dirty="0" smtClean="0">
                          <a:effectLst/>
                        </a:rPr>
                        <a:t>Schip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 smtClean="0">
                          <a:effectLst/>
                        </a:rPr>
                        <a:t>Rick</a:t>
                      </a:r>
                      <a:r>
                        <a:rPr lang="nb-NO" sz="1400" u="none" strike="noStrike" dirty="0">
                          <a:effectLst/>
                        </a:rPr>
                        <a:t>, Jesse, Sanne, </a:t>
                      </a:r>
                      <a:r>
                        <a:rPr lang="nb-NO" sz="1400" u="none" strike="noStrike" dirty="0" smtClean="0">
                          <a:effectLst/>
                        </a:rPr>
                        <a:t>Anne (SW)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u="none" strike="noStrike" dirty="0" smtClean="0">
                          <a:effectLst/>
                        </a:rPr>
                        <a:t>24-mrt 10:00 – 10:20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u="none" strike="noStrike" dirty="0" smtClean="0">
                          <a:effectLst/>
                        </a:rPr>
                        <a:t>Valerie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extLst>
                  <a:ext uri="{0D108BD9-81ED-4DB2-BD59-A6C34878D82A}">
                    <a16:rowId xmlns:a16="http://schemas.microsoft.com/office/drawing/2014/main" val="993604236"/>
                  </a:ext>
                </a:extLst>
              </a:tr>
              <a:tr h="148971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 smtClean="0">
                          <a:effectLst/>
                        </a:rPr>
                        <a:t>Rick</a:t>
                      </a:r>
                      <a:r>
                        <a:rPr lang="nb-NO" sz="1400" u="none" strike="noStrike" dirty="0">
                          <a:effectLst/>
                        </a:rPr>
                        <a:t>, Jessen, Sanne, </a:t>
                      </a:r>
                      <a:r>
                        <a:rPr lang="nb-NO" sz="1400" u="none" strike="noStrike" dirty="0" smtClean="0">
                          <a:effectLst/>
                        </a:rPr>
                        <a:t>Anne (SW) Clarissentoren</a:t>
                      </a:r>
                      <a:r>
                        <a:rPr lang="nb-NO" sz="1400" u="none" strike="noStrike" baseline="0" dirty="0" smtClean="0">
                          <a:effectLst/>
                        </a:rPr>
                        <a:t> / Spoorzone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u="none" strike="noStrike" dirty="0" smtClean="0">
                          <a:effectLst/>
                        </a:rPr>
                        <a:t>Kimberley</a:t>
                      </a:r>
                      <a:r>
                        <a:rPr lang="nl-NL" sz="1400" u="none" strike="noStrike" dirty="0">
                          <a:effectLst/>
                        </a:rPr>
                        <a:t>, Stef, </a:t>
                      </a:r>
                      <a:r>
                        <a:rPr lang="nl-NL" sz="1400" u="none" strike="noStrike" dirty="0" smtClean="0">
                          <a:effectLst/>
                        </a:rPr>
                        <a:t>Carlijn (SW)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u="none" strike="noStrike" dirty="0" smtClean="0">
                          <a:effectLst/>
                        </a:rPr>
                        <a:t>24-mrt 10:20 – 10:40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u="none" strike="noStrike" dirty="0" smtClean="0">
                          <a:effectLst/>
                        </a:rPr>
                        <a:t>Valerie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extLst>
                  <a:ext uri="{0D108BD9-81ED-4DB2-BD59-A6C34878D82A}">
                    <a16:rowId xmlns:a16="http://schemas.microsoft.com/office/drawing/2014/main" val="3669657748"/>
                  </a:ext>
                </a:extLst>
              </a:tr>
              <a:tr h="289179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u="none" strike="noStrike" dirty="0" smtClean="0">
                          <a:effectLst/>
                        </a:rPr>
                        <a:t>Youri</a:t>
                      </a:r>
                      <a:r>
                        <a:rPr lang="nl-NL" sz="1400" u="none" strike="noStrike" dirty="0">
                          <a:effectLst/>
                        </a:rPr>
                        <a:t>, Esmé, Bente, </a:t>
                      </a:r>
                      <a:r>
                        <a:rPr lang="nl-NL" sz="1400" u="none" strike="noStrike" dirty="0" smtClean="0">
                          <a:effectLst/>
                        </a:rPr>
                        <a:t>Carlijn (VT). Amsterdam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 smtClean="0">
                          <a:effectLst/>
                        </a:rPr>
                        <a:t>Bram</a:t>
                      </a:r>
                      <a:r>
                        <a:rPr lang="pl-PL" sz="1400" u="none" strike="noStrike" dirty="0">
                          <a:effectLst/>
                        </a:rPr>
                        <a:t>, Britt, Willem, Kiki, </a:t>
                      </a:r>
                      <a:r>
                        <a:rPr lang="pl-PL" sz="1400" u="none" strike="noStrike" dirty="0" smtClean="0">
                          <a:effectLst/>
                        </a:rPr>
                        <a:t>Lucas</a:t>
                      </a:r>
                      <a:r>
                        <a:rPr lang="nl-NL" sz="1400" u="none" strike="noStrike" dirty="0" smtClean="0">
                          <a:effectLst/>
                        </a:rPr>
                        <a:t> (SW</a:t>
                      </a:r>
                      <a:r>
                        <a:rPr lang="pl-PL" sz="1400" u="none" strike="noStrike" dirty="0" smtClean="0">
                          <a:effectLst/>
                        </a:rPr>
                        <a:t>)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u="none" strike="noStrike" dirty="0" smtClean="0">
                          <a:effectLst/>
                        </a:rPr>
                        <a:t>24-mrt 10:00 – 10:20</a:t>
                      </a:r>
                      <a:endParaRPr lang="nl-NL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u="none" strike="noStrike" dirty="0" smtClean="0">
                          <a:effectLst/>
                        </a:rPr>
                        <a:t>Thomas</a:t>
                      </a:r>
                      <a:endParaRPr lang="nl-NL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extLst>
                  <a:ext uri="{0D108BD9-81ED-4DB2-BD59-A6C34878D82A}">
                    <a16:rowId xmlns:a16="http://schemas.microsoft.com/office/drawing/2014/main" val="4190917846"/>
                  </a:ext>
                </a:extLst>
              </a:tr>
              <a:tr h="148971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u="none" strike="noStrike" dirty="0" smtClean="0">
                          <a:effectLst/>
                        </a:rPr>
                        <a:t>Bram</a:t>
                      </a:r>
                      <a:r>
                        <a:rPr lang="nl-NL" sz="1400" u="none" strike="noStrike" dirty="0">
                          <a:effectLst/>
                        </a:rPr>
                        <a:t>, Britt, Willem, Kiki, </a:t>
                      </a:r>
                      <a:r>
                        <a:rPr lang="nl-NL" sz="1400" u="none" strike="noStrike" dirty="0" smtClean="0">
                          <a:effectLst/>
                        </a:rPr>
                        <a:t>Lucas (SW) </a:t>
                      </a:r>
                      <a:r>
                        <a:rPr lang="nl-NL" sz="1400" u="none" strike="noStrike" dirty="0">
                          <a:effectLst/>
                        </a:rPr>
                        <a:t>Eindhoven vergeten tuin. 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u="none" strike="noStrike" dirty="0" smtClean="0">
                          <a:effectLst/>
                        </a:rPr>
                        <a:t>Youri</a:t>
                      </a:r>
                      <a:r>
                        <a:rPr lang="nl-NL" sz="1400" u="none" strike="noStrike" dirty="0">
                          <a:effectLst/>
                        </a:rPr>
                        <a:t>, Esmé, Bente, </a:t>
                      </a:r>
                      <a:r>
                        <a:rPr lang="nl-NL" sz="1400" u="none" strike="noStrike" dirty="0" smtClean="0">
                          <a:effectLst/>
                        </a:rPr>
                        <a:t>Carlijn (VT)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u="none" strike="noStrike" dirty="0" smtClean="0">
                          <a:effectLst/>
                        </a:rPr>
                        <a:t>24-mrt 10:20 – 10:40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u="none" strike="noStrike" dirty="0" smtClean="0">
                          <a:effectLst/>
                        </a:rPr>
                        <a:t>Thomas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extLst>
                  <a:ext uri="{0D108BD9-81ED-4DB2-BD59-A6C34878D82A}">
                    <a16:rowId xmlns:a16="http://schemas.microsoft.com/office/drawing/2014/main" val="2094099861"/>
                  </a:ext>
                </a:extLst>
              </a:tr>
              <a:tr h="148971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u="none" strike="noStrike" dirty="0" err="1" smtClean="0">
                          <a:effectLst/>
                        </a:rPr>
                        <a:t>Bodil</a:t>
                      </a:r>
                      <a:r>
                        <a:rPr lang="nl-NL" sz="1400" u="none" strike="noStrike" dirty="0">
                          <a:effectLst/>
                        </a:rPr>
                        <a:t>, Fleur, Lisa, </a:t>
                      </a:r>
                      <a:r>
                        <a:rPr lang="nl-NL" sz="1400" u="none" strike="noStrike" dirty="0" smtClean="0">
                          <a:effectLst/>
                        </a:rPr>
                        <a:t>Anouk (LS) </a:t>
                      </a:r>
                      <a:r>
                        <a:rPr lang="nl-NL" sz="1400" u="none" strike="noStrike" dirty="0">
                          <a:effectLst/>
                        </a:rPr>
                        <a:t>Duurzame kost </a:t>
                      </a:r>
                      <a:r>
                        <a:rPr lang="nl-NL" sz="1400" u="none" strike="noStrike" dirty="0" smtClean="0">
                          <a:effectLst/>
                        </a:rPr>
                        <a:t>Eindhoven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u="none" strike="noStrike" dirty="0" smtClean="0">
                          <a:effectLst/>
                        </a:rPr>
                        <a:t>Pleun</a:t>
                      </a:r>
                      <a:r>
                        <a:rPr lang="nl-NL" sz="1400" u="none" strike="noStrike" dirty="0">
                          <a:effectLst/>
                        </a:rPr>
                        <a:t>, Sanne, Fenne, Eline, </a:t>
                      </a:r>
                      <a:r>
                        <a:rPr lang="nl-NL" sz="1400" u="none" strike="noStrike" dirty="0" smtClean="0">
                          <a:effectLst/>
                        </a:rPr>
                        <a:t>Eline (LS) 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u="none" strike="noStrike" dirty="0" smtClean="0">
                          <a:effectLst/>
                        </a:rPr>
                        <a:t>24-mrt 10:40</a:t>
                      </a:r>
                      <a:r>
                        <a:rPr lang="nl-NL" sz="1400" u="none" strike="noStrike" baseline="0" dirty="0" smtClean="0">
                          <a:effectLst/>
                        </a:rPr>
                        <a:t> – 11:00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u="none" strike="noStrike" dirty="0" smtClean="0">
                          <a:effectLst/>
                        </a:rPr>
                        <a:t>Valerie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extLst>
                  <a:ext uri="{0D108BD9-81ED-4DB2-BD59-A6C34878D82A}">
                    <a16:rowId xmlns:a16="http://schemas.microsoft.com/office/drawing/2014/main" val="1682967245"/>
                  </a:ext>
                </a:extLst>
              </a:tr>
              <a:tr h="207046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u="none" strike="noStrike" dirty="0" smtClean="0">
                          <a:effectLst/>
                        </a:rPr>
                        <a:t>Pleun</a:t>
                      </a:r>
                      <a:r>
                        <a:rPr lang="nl-NL" sz="1400" u="none" strike="noStrike" dirty="0">
                          <a:effectLst/>
                        </a:rPr>
                        <a:t>, Sanne, Fenne, Eline, </a:t>
                      </a:r>
                      <a:r>
                        <a:rPr lang="nl-NL" sz="1400" u="none" strike="noStrike" dirty="0" smtClean="0">
                          <a:effectLst/>
                        </a:rPr>
                        <a:t>Eline (LS) </a:t>
                      </a:r>
                      <a:r>
                        <a:rPr lang="nl-NL" sz="1400" u="none" strike="noStrike" dirty="0">
                          <a:effectLst/>
                        </a:rPr>
                        <a:t>Utrecht - The Green </a:t>
                      </a:r>
                      <a:r>
                        <a:rPr lang="nl-NL" sz="1400" u="none" strike="noStrike" dirty="0" smtClean="0">
                          <a:effectLst/>
                        </a:rPr>
                        <a:t>House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u="none" strike="noStrike" dirty="0" err="1" smtClean="0">
                          <a:effectLst/>
                        </a:rPr>
                        <a:t>Bodil</a:t>
                      </a:r>
                      <a:r>
                        <a:rPr lang="nl-NL" sz="1400" u="none" strike="noStrike" dirty="0">
                          <a:effectLst/>
                        </a:rPr>
                        <a:t>, Fleur, Lisa, </a:t>
                      </a:r>
                      <a:r>
                        <a:rPr lang="nl-NL" sz="1400" u="none" strike="noStrike" dirty="0" smtClean="0">
                          <a:effectLst/>
                        </a:rPr>
                        <a:t>Anouk (LS)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u="none" strike="noStrike" dirty="0" smtClean="0">
                          <a:effectLst/>
                        </a:rPr>
                        <a:t>24-mrt 11:00</a:t>
                      </a:r>
                      <a:r>
                        <a:rPr lang="nl-NL" sz="1400" u="none" strike="noStrike" baseline="0" dirty="0" smtClean="0">
                          <a:effectLst/>
                        </a:rPr>
                        <a:t> – 11:20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u="none" strike="noStrike" dirty="0" smtClean="0">
                          <a:effectLst/>
                        </a:rPr>
                        <a:t>Valerie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extLst>
                  <a:ext uri="{0D108BD9-81ED-4DB2-BD59-A6C34878D82A}">
                    <a16:rowId xmlns:a16="http://schemas.microsoft.com/office/drawing/2014/main" val="1470908205"/>
                  </a:ext>
                </a:extLst>
              </a:tr>
              <a:tr h="1489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Rick</a:t>
                      </a:r>
                      <a:r>
                        <a:rPr lang="en-US" sz="1400" u="none" strike="noStrike" dirty="0">
                          <a:effectLst/>
                        </a:rPr>
                        <a:t>, Justin, Niels, Marc, </a:t>
                      </a:r>
                      <a:r>
                        <a:rPr lang="en-US" sz="1400" u="none" strike="noStrike" dirty="0" smtClean="0">
                          <a:effectLst/>
                        </a:rPr>
                        <a:t>Sven (LS)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Fruittuin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 smtClean="0">
                          <a:effectLst/>
                        </a:rPr>
                        <a:t>Estelle</a:t>
                      </a:r>
                      <a:r>
                        <a:rPr lang="fi-FI" sz="1400" u="none" strike="noStrike" dirty="0">
                          <a:effectLst/>
                        </a:rPr>
                        <a:t>, Melissa, Jeske, Renee, </a:t>
                      </a:r>
                      <a:r>
                        <a:rPr lang="fi-FI" sz="1400" u="none" strike="noStrike" dirty="0" smtClean="0">
                          <a:effectLst/>
                        </a:rPr>
                        <a:t>Floor (LS). 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u="none" strike="noStrike" dirty="0" smtClean="0">
                          <a:effectLst/>
                        </a:rPr>
                        <a:t>24-mrt 10:40</a:t>
                      </a:r>
                      <a:r>
                        <a:rPr lang="nl-NL" sz="1400" u="none" strike="noStrike" baseline="0" dirty="0" smtClean="0">
                          <a:effectLst/>
                        </a:rPr>
                        <a:t> – 11:00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u="none" strike="noStrike" dirty="0" smtClean="0">
                          <a:effectLst/>
                        </a:rPr>
                        <a:t>Thomas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extLst>
                  <a:ext uri="{0D108BD9-81ED-4DB2-BD59-A6C34878D82A}">
                    <a16:rowId xmlns:a16="http://schemas.microsoft.com/office/drawing/2014/main" val="2265467026"/>
                  </a:ext>
                </a:extLst>
              </a:tr>
              <a:tr h="148971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u="none" strike="noStrike" dirty="0" smtClean="0">
                          <a:effectLst/>
                        </a:rPr>
                        <a:t>Estelle</a:t>
                      </a:r>
                      <a:r>
                        <a:rPr lang="nl-NL" sz="1400" u="none" strike="noStrike" dirty="0">
                          <a:effectLst/>
                        </a:rPr>
                        <a:t>, Melissa, Jeske, Renee, </a:t>
                      </a:r>
                      <a:r>
                        <a:rPr lang="nl-NL" sz="1400" u="none" strike="noStrike" dirty="0" smtClean="0">
                          <a:effectLst/>
                        </a:rPr>
                        <a:t>Floor (LS). </a:t>
                      </a:r>
                      <a:r>
                        <a:rPr lang="nl-NL" sz="1400" u="none" strike="noStrike" dirty="0">
                          <a:effectLst/>
                        </a:rPr>
                        <a:t>Food tour </a:t>
                      </a:r>
                      <a:r>
                        <a:rPr lang="nl-NL" sz="1400" u="none" strike="noStrike" dirty="0" smtClean="0">
                          <a:effectLst/>
                        </a:rPr>
                        <a:t>Rotterdam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u="none" strike="noStrike" dirty="0" smtClean="0">
                          <a:effectLst/>
                        </a:rPr>
                        <a:t>Rick</a:t>
                      </a:r>
                      <a:r>
                        <a:rPr lang="nl-NL" sz="1400" u="none" strike="noStrike" dirty="0">
                          <a:effectLst/>
                        </a:rPr>
                        <a:t>, Justin, Niels, Marc, </a:t>
                      </a:r>
                      <a:r>
                        <a:rPr lang="nl-NL" sz="1400" u="none" strike="noStrike" dirty="0" smtClean="0">
                          <a:effectLst/>
                        </a:rPr>
                        <a:t>Sven (LS)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u="none" strike="noStrike" dirty="0" smtClean="0">
                          <a:effectLst/>
                        </a:rPr>
                        <a:t>24-mrt 11:00</a:t>
                      </a:r>
                      <a:r>
                        <a:rPr lang="nl-NL" sz="1400" u="none" strike="noStrike" baseline="0" dirty="0" smtClean="0">
                          <a:effectLst/>
                        </a:rPr>
                        <a:t> – 11:20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u="none" strike="noStrike" dirty="0" smtClean="0">
                          <a:effectLst/>
                        </a:rPr>
                        <a:t>Thomas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extLst>
                  <a:ext uri="{0D108BD9-81ED-4DB2-BD59-A6C34878D82A}">
                    <a16:rowId xmlns:a16="http://schemas.microsoft.com/office/drawing/2014/main" val="171691092"/>
                  </a:ext>
                </a:extLst>
              </a:tr>
              <a:tr h="1489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Cas</a:t>
                      </a:r>
                      <a:r>
                        <a:rPr lang="en-US" sz="1400" u="none" strike="noStrike" dirty="0">
                          <a:effectLst/>
                        </a:rPr>
                        <a:t>, Quinten, Tim, </a:t>
                      </a:r>
                      <a:r>
                        <a:rPr lang="en-US" sz="1400" u="none" strike="noStrike" dirty="0" smtClean="0">
                          <a:effectLst/>
                        </a:rPr>
                        <a:t>Wessel (SW). </a:t>
                      </a:r>
                      <a:r>
                        <a:rPr lang="en-US" sz="1400" u="none" strike="noStrike" dirty="0">
                          <a:effectLst/>
                        </a:rPr>
                        <a:t>Blue City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u="none" strike="noStrike" dirty="0" smtClean="0">
                          <a:effectLst/>
                        </a:rPr>
                        <a:t>Sijmen, Gijs (VT) ?</a:t>
                      </a:r>
                      <a:endParaRPr lang="nl-NL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u="none" strike="noStrike" dirty="0" smtClean="0">
                          <a:effectLst/>
                        </a:rPr>
                        <a:t>24-mrt 11:20 – 11:40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u="none" strike="noStrike" dirty="0" smtClean="0">
                          <a:effectLst/>
                        </a:rPr>
                        <a:t>Thomas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extLst>
                  <a:ext uri="{0D108BD9-81ED-4DB2-BD59-A6C34878D82A}">
                    <a16:rowId xmlns:a16="http://schemas.microsoft.com/office/drawing/2014/main" val="130050257"/>
                  </a:ext>
                </a:extLst>
              </a:tr>
              <a:tr h="14897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u="none" strike="noStrike" dirty="0" smtClean="0">
                          <a:effectLst/>
                        </a:rPr>
                        <a:t>VT (Sijmen, Gijs) ?</a:t>
                      </a:r>
                      <a:endParaRPr lang="nl-NL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Cas, Quinten, Tim, Wessel (SW). 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u="none" strike="noStrike" dirty="0" smtClean="0">
                          <a:effectLst/>
                        </a:rPr>
                        <a:t>24-mrt</a:t>
                      </a:r>
                      <a:r>
                        <a:rPr lang="nl-NL" sz="1400" u="none" strike="noStrike" baseline="0" dirty="0" smtClean="0">
                          <a:effectLst/>
                        </a:rPr>
                        <a:t> 11:40 – 12:00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u="none" strike="noStrike" dirty="0" smtClean="0">
                          <a:effectLst/>
                        </a:rPr>
                        <a:t>Thomas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63" marR="8763" marT="8763" marB="0" anchor="b"/>
                </a:tc>
                <a:extLst>
                  <a:ext uri="{0D108BD9-81ED-4DB2-BD59-A6C34878D82A}">
                    <a16:rowId xmlns:a16="http://schemas.microsoft.com/office/drawing/2014/main" val="1880936578"/>
                  </a:ext>
                </a:extLst>
              </a:tr>
            </a:tbl>
          </a:graphicData>
        </a:graphic>
      </p:graphicFrame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985500" cy="591004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>
                <a:solidFill>
                  <a:srgbClr val="0070C0"/>
                </a:solidFill>
              </a:rPr>
              <a:t>Dinsdag 24 maart (week 7)</a:t>
            </a:r>
            <a:endParaRPr lang="nl-NL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659309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92974A-3A88-477B-97CB-92C829A994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7DE6F1-65E5-4742-993C-166C160C650C}">
  <ds:schemaRefs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documentManagement/types"/>
    <ds:schemaRef ds:uri="34354c1b-6b8c-435b-ad50-990538c19557"/>
    <ds:schemaRef ds:uri="http://purl.org/dc/elements/1.1/"/>
    <ds:schemaRef ds:uri="http://schemas.microsoft.com/office/infopath/2007/PartnerControls"/>
    <ds:schemaRef ds:uri="47a28104-336f-447d-946e-e305ac2bcd47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3594</TotalTime>
  <Words>496</Words>
  <Application>Microsoft Office PowerPoint</Application>
  <PresentationFormat>Breedbeeld</PresentationFormat>
  <Paragraphs>66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Thema1</vt:lpstr>
      <vt:lpstr>Best practise – Excursie Online</vt:lpstr>
      <vt:lpstr>Excursie presenteren</vt:lpstr>
      <vt:lpstr>Presentatie ‘Best practise’</vt:lpstr>
      <vt:lpstr>Presentatie ‘Best practise’</vt:lpstr>
      <vt:lpstr>Presentatie ‘Best practise’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55</cp:revision>
  <dcterms:created xsi:type="dcterms:W3CDTF">2017-09-05T13:31:36Z</dcterms:created>
  <dcterms:modified xsi:type="dcterms:W3CDTF">2020-03-16T17:08:55Z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